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8" d="100"/>
          <a:sy n="88" d="100"/>
        </p:scale>
        <p:origin x="-504"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31DB1BD-AE8F-4BD4-A5C3-17AA80828976}" type="datetimeFigureOut">
              <a:rPr lang="en-US" smtClean="0"/>
              <a:t>1/27/2010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4614AF-0C93-4D13-B40F-856989D4D209}"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31DB1BD-AE8F-4BD4-A5C3-17AA80828976}" type="datetimeFigureOut">
              <a:rPr lang="en-US" smtClean="0"/>
              <a:t>1/27/2010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4614AF-0C93-4D13-B40F-856989D4D20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31DB1BD-AE8F-4BD4-A5C3-17AA80828976}" type="datetimeFigureOut">
              <a:rPr lang="en-US" smtClean="0"/>
              <a:t>1/27/2010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4614AF-0C93-4D13-B40F-856989D4D20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31DB1BD-AE8F-4BD4-A5C3-17AA80828976}" type="datetimeFigureOut">
              <a:rPr lang="en-US" smtClean="0"/>
              <a:t>1/27/2010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4614AF-0C93-4D13-B40F-856989D4D20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31DB1BD-AE8F-4BD4-A5C3-17AA80828976}" type="datetimeFigureOut">
              <a:rPr lang="en-US" smtClean="0"/>
              <a:t>1/27/2010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4614AF-0C93-4D13-B40F-856989D4D209}"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31DB1BD-AE8F-4BD4-A5C3-17AA80828976}" type="datetimeFigureOut">
              <a:rPr lang="en-US" smtClean="0"/>
              <a:t>1/27/2010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4614AF-0C93-4D13-B40F-856989D4D209}"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31DB1BD-AE8F-4BD4-A5C3-17AA80828976}" type="datetimeFigureOut">
              <a:rPr lang="en-US" smtClean="0"/>
              <a:t>1/27/2010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44614AF-0C93-4D13-B40F-856989D4D209}"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31DB1BD-AE8F-4BD4-A5C3-17AA80828976}" type="datetimeFigureOut">
              <a:rPr lang="en-US" smtClean="0"/>
              <a:t>1/27/2010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44614AF-0C93-4D13-B40F-856989D4D20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1DB1BD-AE8F-4BD4-A5C3-17AA80828976}" type="datetimeFigureOut">
              <a:rPr lang="en-US" smtClean="0"/>
              <a:t>1/27/2010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44614AF-0C93-4D13-B40F-856989D4D20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1DB1BD-AE8F-4BD4-A5C3-17AA80828976}" type="datetimeFigureOut">
              <a:rPr lang="en-US" smtClean="0"/>
              <a:t>1/27/2010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4614AF-0C93-4D13-B40F-856989D4D209}"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1DB1BD-AE8F-4BD4-A5C3-17AA80828976}" type="datetimeFigureOut">
              <a:rPr lang="en-US" smtClean="0"/>
              <a:t>1/27/2010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4614AF-0C93-4D13-B40F-856989D4D209}"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1DB1BD-AE8F-4BD4-A5C3-17AA80828976}" type="datetimeFigureOut">
              <a:rPr lang="en-US" smtClean="0"/>
              <a:t>1/27/2010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4614AF-0C93-4D13-B40F-856989D4D20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SongsOnPowerPoint_004.jpg"/>
          <p:cNvPicPr>
            <a:picLocks noChangeAspect="1"/>
          </p:cNvPicPr>
          <p:nvPr/>
        </p:nvPicPr>
        <p:blipFill>
          <a:blip r:embed="rId2" cstate="print">
            <a:lum bright="44000" contrast="-41000"/>
          </a:blip>
          <a:stretch>
            <a:fillRect/>
          </a:stretch>
        </p:blipFill>
        <p:spPr>
          <a:xfrm>
            <a:off x="0" y="0"/>
            <a:ext cx="9144000" cy="6858000"/>
          </a:xfrm>
          <a:prstGeom prst="rect">
            <a:avLst/>
          </a:prstGeom>
        </p:spPr>
      </p:pic>
      <p:sp>
        <p:nvSpPr>
          <p:cNvPr id="3" name="Subtitle 2"/>
          <p:cNvSpPr>
            <a:spLocks noGrp="1"/>
          </p:cNvSpPr>
          <p:nvPr>
            <p:ph type="subTitle" idx="1"/>
          </p:nvPr>
        </p:nvSpPr>
        <p:spPr>
          <a:xfrm>
            <a:off x="533400" y="1828800"/>
            <a:ext cx="8229600" cy="838200"/>
          </a:xfrm>
        </p:spPr>
        <p:txBody>
          <a:bodyPr>
            <a:normAutofit/>
          </a:bodyPr>
          <a:lstStyle/>
          <a:p>
            <a:r>
              <a:rPr lang="en-US" sz="4000" b="1" dirty="0" smtClean="0">
                <a:solidFill>
                  <a:schemeClr val="tx1"/>
                </a:solidFill>
                <a:latin typeface="Charlesworth" pitchFamily="82" charset="0"/>
              </a:rPr>
              <a:t>Life’s Greatest Moments</a:t>
            </a:r>
            <a:endParaRPr lang="en-US" sz="4000" b="1" dirty="0">
              <a:solidFill>
                <a:schemeClr val="tx1"/>
              </a:solidFill>
              <a:latin typeface="Charlesworth" pitchFamily="82" charset="0"/>
            </a:endParaRPr>
          </a:p>
        </p:txBody>
      </p:sp>
      <p:sp>
        <p:nvSpPr>
          <p:cNvPr id="4" name="Rectangle 3"/>
          <p:cNvSpPr/>
          <p:nvPr/>
        </p:nvSpPr>
        <p:spPr>
          <a:xfrm>
            <a:off x="457200" y="609600"/>
            <a:ext cx="6562310" cy="144655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88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Charlesworth" pitchFamily="82" charset="0"/>
              </a:rPr>
              <a:t>WORSHIP</a:t>
            </a:r>
            <a:r>
              <a:rPr lang="en-US" sz="80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Charlesworth" pitchFamily="82" charset="0"/>
              </a:rPr>
              <a:t>:</a:t>
            </a:r>
            <a:endParaRPr lang="en-US" sz="80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Charlesworth" pitchFamily="82" charset="0"/>
            </a:endParaRPr>
          </a:p>
        </p:txBody>
      </p:sp>
      <p:sp>
        <p:nvSpPr>
          <p:cNvPr id="7" name="TextBox 6"/>
          <p:cNvSpPr txBox="1"/>
          <p:nvPr/>
        </p:nvSpPr>
        <p:spPr>
          <a:xfrm>
            <a:off x="1295400" y="3124200"/>
            <a:ext cx="6705600" cy="3323987"/>
          </a:xfrm>
          <a:prstGeom prst="rect">
            <a:avLst/>
          </a:prstGeom>
          <a:noFill/>
        </p:spPr>
        <p:txBody>
          <a:bodyPr wrap="square" rtlCol="0">
            <a:spAutoFit/>
          </a:bodyPr>
          <a:lstStyle/>
          <a:p>
            <a:pPr algn="ctr"/>
            <a:r>
              <a:rPr lang="en-US" sz="2800" i="1" dirty="0">
                <a:latin typeface="Brush Script MT" pitchFamily="66" charset="0"/>
              </a:rPr>
              <a:t>Ascribe to the LORD, O families of the peoples, </a:t>
            </a:r>
            <a:endParaRPr lang="en-US" sz="2800" i="1" dirty="0" smtClean="0">
              <a:latin typeface="Brush Script MT" pitchFamily="66" charset="0"/>
            </a:endParaRPr>
          </a:p>
          <a:p>
            <a:pPr algn="ctr"/>
            <a:r>
              <a:rPr lang="en-US" sz="2800" i="1" dirty="0" smtClean="0">
                <a:latin typeface="Brush Script MT" pitchFamily="66" charset="0"/>
              </a:rPr>
              <a:t>ascribe </a:t>
            </a:r>
            <a:r>
              <a:rPr lang="en-US" sz="2800" i="1" dirty="0">
                <a:latin typeface="Brush Script MT" pitchFamily="66" charset="0"/>
              </a:rPr>
              <a:t>to the LORD glory and strength! </a:t>
            </a:r>
            <a:endParaRPr lang="en-US" sz="2800" i="1" dirty="0" smtClean="0">
              <a:latin typeface="Brush Script MT" pitchFamily="66" charset="0"/>
            </a:endParaRPr>
          </a:p>
          <a:p>
            <a:pPr algn="ctr"/>
            <a:r>
              <a:rPr lang="en-US" sz="2800" i="1" dirty="0" smtClean="0">
                <a:latin typeface="Brush Script MT" pitchFamily="66" charset="0"/>
              </a:rPr>
              <a:t>Ascribe </a:t>
            </a:r>
            <a:r>
              <a:rPr lang="en-US" sz="2800" i="1" dirty="0">
                <a:latin typeface="Brush Script MT" pitchFamily="66" charset="0"/>
              </a:rPr>
              <a:t>to the LORD the glory due his name; </a:t>
            </a:r>
            <a:endParaRPr lang="en-US" sz="2800" i="1" dirty="0" smtClean="0">
              <a:latin typeface="Brush Script MT" pitchFamily="66" charset="0"/>
            </a:endParaRPr>
          </a:p>
          <a:p>
            <a:pPr algn="ctr"/>
            <a:r>
              <a:rPr lang="en-US" sz="2800" i="1" dirty="0" smtClean="0">
                <a:latin typeface="Brush Script MT" pitchFamily="66" charset="0"/>
              </a:rPr>
              <a:t>bring </a:t>
            </a:r>
            <a:r>
              <a:rPr lang="en-US" sz="2800" i="1" dirty="0">
                <a:latin typeface="Brush Script MT" pitchFamily="66" charset="0"/>
              </a:rPr>
              <a:t>an offering, and come into his courts</a:t>
            </a:r>
            <a:r>
              <a:rPr lang="en-US" sz="2800" i="1" dirty="0" smtClean="0">
                <a:latin typeface="Brush Script MT" pitchFamily="66" charset="0"/>
              </a:rPr>
              <a:t>! </a:t>
            </a:r>
          </a:p>
          <a:p>
            <a:pPr algn="ctr"/>
            <a:r>
              <a:rPr lang="en-US" sz="2800" i="1" dirty="0" smtClean="0">
                <a:latin typeface="Brush Script MT" pitchFamily="66" charset="0"/>
              </a:rPr>
              <a:t>Worship </a:t>
            </a:r>
            <a:r>
              <a:rPr lang="en-US" sz="2800" i="1" dirty="0">
                <a:latin typeface="Brush Script MT" pitchFamily="66" charset="0"/>
              </a:rPr>
              <a:t>the LORD in the splendor of holiness; </a:t>
            </a:r>
            <a:endParaRPr lang="en-US" sz="2800" i="1" dirty="0" smtClean="0">
              <a:latin typeface="Brush Script MT" pitchFamily="66" charset="0"/>
            </a:endParaRPr>
          </a:p>
          <a:p>
            <a:pPr algn="ctr"/>
            <a:r>
              <a:rPr lang="en-US" sz="2800" i="1" dirty="0" smtClean="0">
                <a:latin typeface="Brush Script MT" pitchFamily="66" charset="0"/>
              </a:rPr>
              <a:t>tremble </a:t>
            </a:r>
            <a:r>
              <a:rPr lang="en-US" sz="2800" i="1" dirty="0">
                <a:latin typeface="Brush Script MT" pitchFamily="66" charset="0"/>
              </a:rPr>
              <a:t>before him, all the earth! </a:t>
            </a:r>
            <a:r>
              <a:rPr lang="en-US" sz="2800" i="1" dirty="0" smtClean="0">
                <a:latin typeface="Brush Script MT" pitchFamily="66" charset="0"/>
              </a:rPr>
              <a:t> </a:t>
            </a:r>
          </a:p>
          <a:p>
            <a:pPr algn="r"/>
            <a:r>
              <a:rPr lang="en-US" sz="2400" b="1" dirty="0" smtClean="0"/>
              <a:t>Psalm 96:7-9</a:t>
            </a:r>
            <a:endParaRPr lang="en-US" sz="2400" b="1" dirty="0"/>
          </a:p>
          <a:p>
            <a:endParaRPr lang="en-US"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3000"/>
                                        <p:tgtEl>
                                          <p:spTgt spid="4"/>
                                        </p:tgtEl>
                                      </p:cBhvr>
                                    </p:animEffect>
                                  </p:childTnLst>
                                </p:cTn>
                              </p:par>
                            </p:childTnLst>
                          </p:cTn>
                        </p:par>
                        <p:par>
                          <p:cTn id="8" fill="hold">
                            <p:stCondLst>
                              <p:cond delay="3000"/>
                            </p:stCondLst>
                            <p:childTnLst>
                              <p:par>
                                <p:cTn id="9" presetID="47"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2000"/>
                                        <p:tgtEl>
                                          <p:spTgt spid="3">
                                            <p:txEl>
                                              <p:pRg st="0" end="0"/>
                                            </p:txEl>
                                          </p:spTgt>
                                        </p:tgtEl>
                                      </p:cBhvr>
                                    </p:animEffect>
                                    <p:anim calcmode="lin" valueType="num">
                                      <p:cBhvr>
                                        <p:cTn id="12"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3" dur="2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7" presetClass="entr" presetSubtype="0" fill="hold" grpId="0" nodeType="click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fade">
                                      <p:cBhvr>
                                        <p:cTn id="18" dur="2000"/>
                                        <p:tgtEl>
                                          <p:spTgt spid="7"/>
                                        </p:tgtEl>
                                      </p:cBhvr>
                                    </p:animEffect>
                                    <p:anim calcmode="lin" valueType="num">
                                      <p:cBhvr>
                                        <p:cTn id="19" dur="2000" fill="hold"/>
                                        <p:tgtEl>
                                          <p:spTgt spid="7"/>
                                        </p:tgtEl>
                                        <p:attrNameLst>
                                          <p:attrName>ppt_x</p:attrName>
                                        </p:attrNameLst>
                                      </p:cBhvr>
                                      <p:tavLst>
                                        <p:tav tm="0">
                                          <p:val>
                                            <p:strVal val="#ppt_x"/>
                                          </p:val>
                                        </p:tav>
                                        <p:tav tm="100000">
                                          <p:val>
                                            <p:strVal val="#ppt_x"/>
                                          </p:val>
                                        </p:tav>
                                      </p:tavLst>
                                    </p:anim>
                                    <p:anim calcmode="lin" valueType="num">
                                      <p:cBhvr>
                                        <p:cTn id="20" dur="2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SongsOnPowerPoint_004.jpg"/>
          <p:cNvPicPr>
            <a:picLocks noChangeAspect="1"/>
          </p:cNvPicPr>
          <p:nvPr/>
        </p:nvPicPr>
        <p:blipFill>
          <a:blip r:embed="rId2" cstate="print">
            <a:lum bright="58000" contrast="-41000"/>
          </a:blip>
          <a:stretch>
            <a:fillRect/>
          </a:stretch>
        </p:blipFill>
        <p:spPr>
          <a:xfrm>
            <a:off x="0" y="0"/>
            <a:ext cx="9144000" cy="6858000"/>
          </a:xfrm>
          <a:prstGeom prst="rect">
            <a:avLst/>
          </a:prstGeom>
        </p:spPr>
      </p:pic>
      <p:sp>
        <p:nvSpPr>
          <p:cNvPr id="3" name="Subtitle 2"/>
          <p:cNvSpPr>
            <a:spLocks noGrp="1"/>
          </p:cNvSpPr>
          <p:nvPr>
            <p:ph idx="1"/>
          </p:nvPr>
        </p:nvSpPr>
        <p:spPr>
          <a:xfrm>
            <a:off x="304800" y="1143000"/>
            <a:ext cx="8610600" cy="5486400"/>
          </a:xfrm>
        </p:spPr>
        <p:txBody>
          <a:bodyPr>
            <a:normAutofit/>
          </a:bodyPr>
          <a:lstStyle/>
          <a:p>
            <a:pPr>
              <a:buNone/>
            </a:pPr>
            <a:r>
              <a:rPr lang="en-US" sz="2800" b="1" dirty="0" smtClean="0">
                <a:solidFill>
                  <a:schemeClr val="tx1"/>
                </a:solidFill>
                <a:latin typeface="Charlesworth" pitchFamily="82" charset="0"/>
              </a:rPr>
              <a:t> </a:t>
            </a:r>
            <a:r>
              <a:rPr lang="en-US" b="1" dirty="0" smtClean="0"/>
              <a:t>What is “</a:t>
            </a:r>
            <a:r>
              <a:rPr lang="en-US" b="1" i="1" dirty="0" smtClean="0">
                <a:effectLst>
                  <a:outerShdw blurRad="38100" dist="38100" dir="2700000" algn="tl">
                    <a:srgbClr val="000000">
                      <a:alpha val="43137"/>
                    </a:srgbClr>
                  </a:outerShdw>
                </a:effectLst>
              </a:rPr>
              <a:t>WORSHIP”</a:t>
            </a:r>
            <a:r>
              <a:rPr lang="en-US" b="1" dirty="0" smtClean="0"/>
              <a:t>?</a:t>
            </a:r>
          </a:p>
          <a:p>
            <a:r>
              <a:rPr lang="en-US" sz="2800" dirty="0" smtClean="0"/>
              <a:t>The English word comes from the old word “</a:t>
            </a:r>
            <a:r>
              <a:rPr lang="en-US" sz="2800" dirty="0" err="1" smtClean="0"/>
              <a:t>worthship</a:t>
            </a:r>
            <a:r>
              <a:rPr lang="en-US" sz="2800" dirty="0" smtClean="0"/>
              <a:t>”!</a:t>
            </a:r>
          </a:p>
          <a:p>
            <a:r>
              <a:rPr lang="en-US" sz="2800" dirty="0" smtClean="0"/>
              <a:t>It is by our words and actions telling God that He is worthy of our praise and adoration. He deserves our love and thanksgiving.</a:t>
            </a:r>
          </a:p>
          <a:p>
            <a:r>
              <a:rPr lang="en-US" sz="2800" dirty="0" smtClean="0"/>
              <a:t>It is action motivated from the heart, with the knowledge of who God is and what He has done for us.</a:t>
            </a:r>
          </a:p>
          <a:p>
            <a:r>
              <a:rPr lang="en-US" sz="2800" dirty="0" smtClean="0"/>
              <a:t>It is a mental act, a sense of awe and reverence in the presence of the DIVINE.   </a:t>
            </a:r>
          </a:p>
          <a:p>
            <a:pPr>
              <a:buNone/>
            </a:pPr>
            <a:r>
              <a:rPr lang="en-US" sz="2800" b="1" dirty="0" smtClean="0"/>
              <a:t>  </a:t>
            </a:r>
            <a:endParaRPr lang="en-US" sz="2800" b="1" dirty="0" smtClean="0"/>
          </a:p>
          <a:p>
            <a:pPr>
              <a:buNone/>
            </a:pPr>
            <a:endParaRPr lang="en-US" sz="2800" b="1" dirty="0">
              <a:solidFill>
                <a:schemeClr val="tx1"/>
              </a:solidFill>
              <a:latin typeface="Charlesworth" pitchFamily="82" charset="0"/>
            </a:endParaRPr>
          </a:p>
        </p:txBody>
      </p:sp>
      <p:sp>
        <p:nvSpPr>
          <p:cNvPr id="4" name="Rectangle 3"/>
          <p:cNvSpPr/>
          <p:nvPr/>
        </p:nvSpPr>
        <p:spPr>
          <a:xfrm>
            <a:off x="228600" y="152400"/>
            <a:ext cx="7543800" cy="830997"/>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40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Charlesworth" pitchFamily="82" charset="0"/>
              </a:rPr>
              <a:t>WORSHIP</a:t>
            </a:r>
            <a:r>
              <a:rPr lang="en-US" sz="36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Charlesworth" pitchFamily="82" charset="0"/>
              </a:rPr>
              <a:t>:</a:t>
            </a:r>
            <a:r>
              <a:rPr lang="en-US" sz="48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Charlesworth" pitchFamily="82" charset="0"/>
              </a:rPr>
              <a:t> </a:t>
            </a:r>
            <a:r>
              <a:rPr lang="en-US" sz="2000" dirty="0" smtClean="0">
                <a:ln>
                  <a:solidFill>
                    <a:schemeClr val="tx1"/>
                  </a:solidFill>
                </a:ln>
                <a:solidFill>
                  <a:schemeClr val="tx1"/>
                </a:solidFill>
                <a:latin typeface="Charlesworth" pitchFamily="82" charset="0"/>
              </a:rPr>
              <a:t>Life’s Greatest Moments</a:t>
            </a:r>
            <a:endParaRPr lang="en-US" sz="4800" b="1" cap="none" spc="50" dirty="0">
              <a:ln>
                <a:solidFill>
                  <a:schemeClr val="tx1"/>
                </a:solidFill>
              </a:ln>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Charlesworth" pitchFamily="82"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7"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7"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7" presetClass="entr" presetSubtype="0"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7" presetClass="entr" presetSubtype="0" fill="hold" grpId="0"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fade">
                                      <p:cBhvr>
                                        <p:cTn id="33" dur="1000"/>
                                        <p:tgtEl>
                                          <p:spTgt spid="3">
                                            <p:txEl>
                                              <p:pRg st="4" end="4"/>
                                            </p:txEl>
                                          </p:spTgt>
                                        </p:tgtEl>
                                      </p:cBhvr>
                                    </p:animEffect>
                                    <p:anim calcmode="lin" valueType="num">
                                      <p:cBhvr>
                                        <p:cTn id="34"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SongsOnPowerPoint_004.jpg"/>
          <p:cNvPicPr>
            <a:picLocks noChangeAspect="1"/>
          </p:cNvPicPr>
          <p:nvPr/>
        </p:nvPicPr>
        <p:blipFill>
          <a:blip r:embed="rId2" cstate="print">
            <a:lum bright="58000" contrast="-41000"/>
          </a:blip>
          <a:stretch>
            <a:fillRect/>
          </a:stretch>
        </p:blipFill>
        <p:spPr>
          <a:xfrm>
            <a:off x="0" y="0"/>
            <a:ext cx="9144000" cy="6858000"/>
          </a:xfrm>
          <a:prstGeom prst="rect">
            <a:avLst/>
          </a:prstGeom>
        </p:spPr>
      </p:pic>
      <p:sp>
        <p:nvSpPr>
          <p:cNvPr id="3" name="Subtitle 2"/>
          <p:cNvSpPr>
            <a:spLocks noGrp="1"/>
          </p:cNvSpPr>
          <p:nvPr>
            <p:ph idx="1"/>
          </p:nvPr>
        </p:nvSpPr>
        <p:spPr>
          <a:xfrm>
            <a:off x="304800" y="1143000"/>
            <a:ext cx="8610600" cy="5486400"/>
          </a:xfrm>
        </p:spPr>
        <p:txBody>
          <a:bodyPr>
            <a:normAutofit/>
          </a:bodyPr>
          <a:lstStyle/>
          <a:p>
            <a:pPr>
              <a:buNone/>
            </a:pPr>
            <a:r>
              <a:rPr lang="en-US" sz="2800" b="1" dirty="0" smtClean="0">
                <a:solidFill>
                  <a:schemeClr val="tx1"/>
                </a:solidFill>
                <a:latin typeface="Charlesworth" pitchFamily="82" charset="0"/>
              </a:rPr>
              <a:t> </a:t>
            </a:r>
            <a:r>
              <a:rPr lang="en-US" b="1" dirty="0" smtClean="0"/>
              <a:t>What is “</a:t>
            </a:r>
            <a:r>
              <a:rPr lang="en-US" b="1" i="1" dirty="0" smtClean="0">
                <a:effectLst>
                  <a:outerShdw blurRad="38100" dist="38100" dir="2700000" algn="tl">
                    <a:srgbClr val="000000">
                      <a:alpha val="43137"/>
                    </a:srgbClr>
                  </a:outerShdw>
                </a:effectLst>
              </a:rPr>
              <a:t>WORSHIP”</a:t>
            </a:r>
            <a:r>
              <a:rPr lang="en-US" b="1" dirty="0" smtClean="0"/>
              <a:t>?</a:t>
            </a:r>
          </a:p>
          <a:p>
            <a:pPr>
              <a:buNone/>
            </a:pPr>
            <a:r>
              <a:rPr lang="en-US" sz="2800" dirty="0" smtClean="0"/>
              <a:t>     William Temple said… </a:t>
            </a:r>
          </a:p>
          <a:p>
            <a:pPr>
              <a:buNone/>
            </a:pPr>
            <a:r>
              <a:rPr lang="en-US" sz="2800" dirty="0" smtClean="0"/>
              <a:t>		</a:t>
            </a:r>
            <a:r>
              <a:rPr lang="en-US" sz="2800" i="1" dirty="0" smtClean="0"/>
              <a:t>“To worship is to quicken the conscience by the 	 	   holiness of God, to feed the mind with the truth 	 	   of God, to purge the imagination by the beauty of 	   God, to open the heart to the love of God, to 	 	   devote the will to the purpose of God.” </a:t>
            </a:r>
          </a:p>
          <a:p>
            <a:pPr marL="514350" indent="-514350"/>
            <a:endParaRPr lang="en-US" sz="2800" i="1" dirty="0" smtClean="0">
              <a:solidFill>
                <a:schemeClr val="tx1"/>
              </a:solidFill>
            </a:endParaRPr>
          </a:p>
          <a:p>
            <a:pPr marL="514350" indent="-514350"/>
            <a:r>
              <a:rPr lang="en-US" i="1" dirty="0" smtClean="0">
                <a:solidFill>
                  <a:schemeClr val="tx1"/>
                </a:solidFill>
              </a:rPr>
              <a:t>Read… </a:t>
            </a:r>
            <a:r>
              <a:rPr lang="en-US" b="1" dirty="0" smtClean="0">
                <a:solidFill>
                  <a:schemeClr val="tx1"/>
                </a:solidFill>
              </a:rPr>
              <a:t>Psalm 95:1-7</a:t>
            </a:r>
          </a:p>
          <a:p>
            <a:pPr marL="914400" lvl="1" indent="-514350">
              <a:buFont typeface="Wingdings" pitchFamily="2" charset="2"/>
              <a:buChar char="Ø"/>
            </a:pPr>
            <a:r>
              <a:rPr lang="en-US" dirty="0" smtClean="0"/>
              <a:t>Reminds us of our need to worship God!</a:t>
            </a:r>
            <a:endParaRPr lang="en-US" dirty="0">
              <a:solidFill>
                <a:schemeClr val="tx1"/>
              </a:solidFill>
            </a:endParaRPr>
          </a:p>
        </p:txBody>
      </p:sp>
      <p:sp>
        <p:nvSpPr>
          <p:cNvPr id="4" name="Rectangle 3"/>
          <p:cNvSpPr/>
          <p:nvPr/>
        </p:nvSpPr>
        <p:spPr>
          <a:xfrm>
            <a:off x="228600" y="152400"/>
            <a:ext cx="7543800" cy="830997"/>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40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Charlesworth" pitchFamily="82" charset="0"/>
              </a:rPr>
              <a:t>WORSHIP</a:t>
            </a:r>
            <a:r>
              <a:rPr lang="en-US" sz="36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Charlesworth" pitchFamily="82" charset="0"/>
              </a:rPr>
              <a:t>:</a:t>
            </a:r>
            <a:r>
              <a:rPr lang="en-US" sz="48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Charlesworth" pitchFamily="82" charset="0"/>
              </a:rPr>
              <a:t> </a:t>
            </a:r>
            <a:r>
              <a:rPr lang="en-US" sz="2000" dirty="0" smtClean="0">
                <a:ln>
                  <a:solidFill>
                    <a:schemeClr val="tx1"/>
                  </a:solidFill>
                </a:ln>
                <a:solidFill>
                  <a:schemeClr val="tx1"/>
                </a:solidFill>
                <a:latin typeface="Charlesworth" pitchFamily="82" charset="0"/>
              </a:rPr>
              <a:t>Life’s Greatest Moments</a:t>
            </a:r>
            <a:endParaRPr lang="en-US" sz="4800" b="1" cap="none" spc="50" dirty="0">
              <a:ln>
                <a:solidFill>
                  <a:schemeClr val="tx1"/>
                </a:solidFill>
              </a:ln>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Charlesworth" pitchFamily="82"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2000"/>
                                        <p:tgtEl>
                                          <p:spTgt spid="3">
                                            <p:txEl>
                                              <p:pRg st="1" end="1"/>
                                            </p:txEl>
                                          </p:spTgt>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fade">
                                      <p:cBhvr>
                                        <p:cTn id="11" dur="2000"/>
                                        <p:tgtEl>
                                          <p:spTgt spid="3">
                                            <p:txEl>
                                              <p:pRg st="2" end="2"/>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wipe(left)">
                                      <p:cBhvr>
                                        <p:cTn id="16" dur="2000"/>
                                        <p:tgtEl>
                                          <p:spTgt spid="3">
                                            <p:txEl>
                                              <p:pRg st="4" end="4"/>
                                            </p:txEl>
                                          </p:spTgt>
                                        </p:tgtEl>
                                      </p:cBhvr>
                                    </p:animEffect>
                                  </p:childTnLst>
                                </p:cTn>
                              </p:par>
                            </p:childTnLst>
                          </p:cTn>
                        </p:par>
                        <p:par>
                          <p:cTn id="17" fill="hold">
                            <p:stCondLst>
                              <p:cond delay="2000"/>
                            </p:stCondLst>
                            <p:childTnLst>
                              <p:par>
                                <p:cTn id="18" presetID="22" presetClass="entr" presetSubtype="8" fill="hold" grpId="0" nodeType="afterEffect">
                                  <p:stCondLst>
                                    <p:cond delay="0"/>
                                  </p:stCondLst>
                                  <p:childTnLst>
                                    <p:set>
                                      <p:cBhvr>
                                        <p:cTn id="19" dur="1" fill="hold">
                                          <p:stCondLst>
                                            <p:cond delay="0"/>
                                          </p:stCondLst>
                                        </p:cTn>
                                        <p:tgtEl>
                                          <p:spTgt spid="3">
                                            <p:txEl>
                                              <p:pRg st="5" end="5"/>
                                            </p:txEl>
                                          </p:spTgt>
                                        </p:tgtEl>
                                        <p:attrNameLst>
                                          <p:attrName>style.visibility</p:attrName>
                                        </p:attrNameLst>
                                      </p:cBhvr>
                                      <p:to>
                                        <p:strVal val="visible"/>
                                      </p:to>
                                    </p:set>
                                    <p:animEffect transition="in" filter="wipe(left)">
                                      <p:cBhvr>
                                        <p:cTn id="20"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SongsOnPowerPoint_004.jpg"/>
          <p:cNvPicPr>
            <a:picLocks noChangeAspect="1"/>
          </p:cNvPicPr>
          <p:nvPr/>
        </p:nvPicPr>
        <p:blipFill>
          <a:blip r:embed="rId2" cstate="print">
            <a:lum bright="58000" contrast="-41000"/>
          </a:blip>
          <a:stretch>
            <a:fillRect/>
          </a:stretch>
        </p:blipFill>
        <p:spPr>
          <a:xfrm>
            <a:off x="0" y="0"/>
            <a:ext cx="9144000" cy="6858000"/>
          </a:xfrm>
          <a:prstGeom prst="rect">
            <a:avLst/>
          </a:prstGeom>
        </p:spPr>
      </p:pic>
      <p:sp>
        <p:nvSpPr>
          <p:cNvPr id="3" name="Subtitle 2"/>
          <p:cNvSpPr>
            <a:spLocks noGrp="1"/>
          </p:cNvSpPr>
          <p:nvPr>
            <p:ph idx="1"/>
          </p:nvPr>
        </p:nvSpPr>
        <p:spPr>
          <a:xfrm>
            <a:off x="304800" y="1066800"/>
            <a:ext cx="8610600" cy="5562600"/>
          </a:xfrm>
        </p:spPr>
        <p:txBody>
          <a:bodyPr>
            <a:normAutofit/>
          </a:bodyPr>
          <a:lstStyle/>
          <a:p>
            <a:pPr>
              <a:buNone/>
            </a:pPr>
            <a:r>
              <a:rPr lang="en-US" sz="2800" b="1" dirty="0" smtClean="0">
                <a:solidFill>
                  <a:schemeClr val="tx1"/>
                </a:solidFill>
                <a:latin typeface="Charlesworth" pitchFamily="82" charset="0"/>
              </a:rPr>
              <a:t> </a:t>
            </a:r>
            <a:r>
              <a:rPr lang="en-US" i="1" dirty="0" smtClean="0">
                <a:solidFill>
                  <a:schemeClr val="tx1"/>
                </a:solidFill>
                <a:latin typeface="Times New Roman" pitchFamily="18" charset="0"/>
                <a:cs typeface="Times New Roman" pitchFamily="18" charset="0"/>
              </a:rPr>
              <a:t>(Text: Acts 4:23-31)</a:t>
            </a:r>
            <a:endParaRPr lang="en-US" sz="3600" i="1" dirty="0" smtClean="0">
              <a:solidFill>
                <a:schemeClr val="tx1"/>
              </a:solidFill>
              <a:latin typeface="Times New Roman" pitchFamily="18" charset="0"/>
              <a:cs typeface="Times New Roman" pitchFamily="18" charset="0"/>
            </a:endParaRPr>
          </a:p>
          <a:p>
            <a:pPr>
              <a:buNone/>
            </a:pPr>
            <a:r>
              <a:rPr lang="en-US" sz="3600" b="1" dirty="0" smtClean="0">
                <a:solidFill>
                  <a:schemeClr val="tx1"/>
                </a:solidFill>
              </a:rPr>
              <a:t>4 Significant Phrases:</a:t>
            </a:r>
            <a:endParaRPr lang="en-US" sz="3600" b="1" i="1" dirty="0" smtClean="0">
              <a:effectLst>
                <a:outerShdw blurRad="38100" dist="38100" dir="2700000" algn="tl">
                  <a:srgbClr val="000000">
                    <a:alpha val="43137"/>
                  </a:srgbClr>
                </a:outerShdw>
              </a:effectLst>
            </a:endParaRPr>
          </a:p>
          <a:p>
            <a:pPr marL="514350" indent="-514350">
              <a:buFont typeface="+mj-lt"/>
              <a:buAutoNum type="arabicPeriod"/>
            </a:pPr>
            <a:endParaRPr lang="en-US" sz="2800" dirty="0" smtClean="0"/>
          </a:p>
          <a:p>
            <a:pPr marL="914400" lvl="1" indent="-514350">
              <a:buFont typeface="Wingdings" pitchFamily="2" charset="2"/>
              <a:buChar char="Ø"/>
            </a:pPr>
            <a:r>
              <a:rPr lang="en-US" sz="3600" dirty="0" smtClean="0"/>
              <a:t>A response to God’s help.</a:t>
            </a:r>
          </a:p>
          <a:p>
            <a:pPr marL="914400" lvl="1" indent="-514350">
              <a:buFont typeface="Wingdings" pitchFamily="2" charset="2"/>
              <a:buChar char="Ø"/>
            </a:pPr>
            <a:r>
              <a:rPr lang="en-US" sz="3600" dirty="0" smtClean="0"/>
              <a:t>A praise of God’s power. </a:t>
            </a:r>
          </a:p>
          <a:p>
            <a:pPr marL="914400" lvl="1" indent="-514350">
              <a:buFont typeface="Wingdings" pitchFamily="2" charset="2"/>
              <a:buChar char="Ø"/>
            </a:pPr>
            <a:r>
              <a:rPr lang="en-US" sz="3600" dirty="0" smtClean="0"/>
              <a:t>An application of God’s Truth. </a:t>
            </a:r>
          </a:p>
          <a:p>
            <a:pPr marL="914400" lvl="1" indent="-514350">
              <a:buFont typeface="Wingdings" pitchFamily="2" charset="2"/>
              <a:buChar char="Ø"/>
            </a:pPr>
            <a:r>
              <a:rPr lang="en-US" sz="3600" dirty="0" smtClean="0"/>
              <a:t>A re-dedication to God’s service</a:t>
            </a:r>
          </a:p>
          <a:p>
            <a:pPr>
              <a:buNone/>
            </a:pPr>
            <a:r>
              <a:rPr lang="en-US" sz="2800" dirty="0" smtClean="0"/>
              <a:t>    </a:t>
            </a:r>
            <a:endParaRPr lang="en-US" dirty="0">
              <a:solidFill>
                <a:schemeClr val="tx1"/>
              </a:solidFill>
            </a:endParaRPr>
          </a:p>
        </p:txBody>
      </p:sp>
      <p:sp>
        <p:nvSpPr>
          <p:cNvPr id="4" name="Rectangle 3"/>
          <p:cNvSpPr/>
          <p:nvPr/>
        </p:nvSpPr>
        <p:spPr>
          <a:xfrm>
            <a:off x="228600" y="152400"/>
            <a:ext cx="7543800" cy="830997"/>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40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Charlesworth" pitchFamily="82" charset="0"/>
              </a:rPr>
              <a:t>WORSHIP</a:t>
            </a:r>
            <a:r>
              <a:rPr lang="en-US" sz="36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Charlesworth" pitchFamily="82" charset="0"/>
              </a:rPr>
              <a:t>:</a:t>
            </a:r>
            <a:r>
              <a:rPr lang="en-US" sz="48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Charlesworth" pitchFamily="82" charset="0"/>
              </a:rPr>
              <a:t> </a:t>
            </a:r>
            <a:r>
              <a:rPr lang="en-US" sz="2000" dirty="0" smtClean="0">
                <a:ln>
                  <a:solidFill>
                    <a:schemeClr val="tx1"/>
                  </a:solidFill>
                </a:ln>
                <a:solidFill>
                  <a:schemeClr val="tx1"/>
                </a:solidFill>
                <a:latin typeface="Charlesworth" pitchFamily="82" charset="0"/>
              </a:rPr>
              <a:t>Life’s Greatest Moments</a:t>
            </a:r>
            <a:endParaRPr lang="en-US" sz="4800" b="1" cap="none" spc="50" dirty="0">
              <a:ln>
                <a:solidFill>
                  <a:schemeClr val="tx1"/>
                </a:solidFill>
              </a:ln>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Charlesworth" pitchFamily="82"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1"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7" presetClass="entr" presetSubtype="0" fill="hold" grpId="1"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9" presetClass="entr" presetSubtype="0" fill="hold" grpId="1"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dissolve">
                                      <p:cBhvr>
                                        <p:cTn id="19" dur="500"/>
                                        <p:tgtEl>
                                          <p:spTgt spid="3">
                                            <p:txEl>
                                              <p:pRg st="3" end="3"/>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9" presetClass="entr" presetSubtype="0" fill="hold" grpId="1" nodeType="click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dissolve">
                                      <p:cBhvr>
                                        <p:cTn id="24" dur="500"/>
                                        <p:tgtEl>
                                          <p:spTgt spid="3">
                                            <p:txEl>
                                              <p:pRg st="4" end="4"/>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9" presetClass="entr" presetSubtype="0" fill="hold" grpId="1" nodeType="click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Effect transition="in" filter="dissolve">
                                      <p:cBhvr>
                                        <p:cTn id="29" dur="500"/>
                                        <p:tgtEl>
                                          <p:spTgt spid="3">
                                            <p:txEl>
                                              <p:pRg st="5" end="5"/>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9" presetClass="entr" presetSubtype="0" fill="hold" grpId="1" nodeType="clickEffect">
                                  <p:stCondLst>
                                    <p:cond delay="0"/>
                                  </p:stCondLst>
                                  <p:childTnLst>
                                    <p:set>
                                      <p:cBhvr>
                                        <p:cTn id="33" dur="1" fill="hold">
                                          <p:stCondLst>
                                            <p:cond delay="0"/>
                                          </p:stCondLst>
                                        </p:cTn>
                                        <p:tgtEl>
                                          <p:spTgt spid="3">
                                            <p:txEl>
                                              <p:pRg st="6" end="6"/>
                                            </p:txEl>
                                          </p:spTgt>
                                        </p:tgtEl>
                                        <p:attrNameLst>
                                          <p:attrName>style.visibility</p:attrName>
                                        </p:attrNameLst>
                                      </p:cBhvr>
                                      <p:to>
                                        <p:strVal val="visible"/>
                                      </p:to>
                                    </p:set>
                                    <p:animEffect transition="in" filter="dissolve">
                                      <p:cBhvr>
                                        <p:cTn id="34"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1"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SongsOnPowerPoint_004.jpg"/>
          <p:cNvPicPr>
            <a:picLocks noChangeAspect="1"/>
          </p:cNvPicPr>
          <p:nvPr/>
        </p:nvPicPr>
        <p:blipFill>
          <a:blip r:embed="rId2" cstate="print">
            <a:lum bright="58000" contrast="-41000"/>
          </a:blip>
          <a:stretch>
            <a:fillRect/>
          </a:stretch>
        </p:blipFill>
        <p:spPr>
          <a:xfrm>
            <a:off x="0" y="0"/>
            <a:ext cx="9144000" cy="6858000"/>
          </a:xfrm>
          <a:prstGeom prst="rect">
            <a:avLst/>
          </a:prstGeom>
        </p:spPr>
      </p:pic>
      <p:sp>
        <p:nvSpPr>
          <p:cNvPr id="3" name="Subtitle 2"/>
          <p:cNvSpPr>
            <a:spLocks noGrp="1"/>
          </p:cNvSpPr>
          <p:nvPr>
            <p:ph idx="1"/>
          </p:nvPr>
        </p:nvSpPr>
        <p:spPr>
          <a:xfrm>
            <a:off x="228600" y="1295400"/>
            <a:ext cx="8686800" cy="5334000"/>
          </a:xfrm>
        </p:spPr>
        <p:txBody>
          <a:bodyPr>
            <a:normAutofit/>
          </a:bodyPr>
          <a:lstStyle/>
          <a:p>
            <a:pPr>
              <a:buNone/>
            </a:pPr>
            <a:r>
              <a:rPr lang="en-US" sz="2800" b="1" dirty="0" smtClean="0">
                <a:solidFill>
                  <a:schemeClr val="tx1"/>
                </a:solidFill>
                <a:latin typeface="Charlesworth" pitchFamily="82" charset="0"/>
              </a:rPr>
              <a:t> </a:t>
            </a:r>
            <a:r>
              <a:rPr lang="en-US" sz="3600" b="1" dirty="0" smtClean="0">
                <a:solidFill>
                  <a:schemeClr val="tx1"/>
                </a:solidFill>
              </a:rPr>
              <a:t>WORSHIP… acknowledgment of God’s help! </a:t>
            </a:r>
            <a:endParaRPr lang="en-US" sz="3600" b="1" i="1" dirty="0" smtClean="0">
              <a:effectLst>
                <a:outerShdw blurRad="38100" dist="38100" dir="2700000" algn="tl">
                  <a:srgbClr val="000000">
                    <a:alpha val="43137"/>
                  </a:srgbClr>
                </a:outerShdw>
              </a:effectLst>
            </a:endParaRPr>
          </a:p>
          <a:p>
            <a:pPr marL="514350" indent="-514350">
              <a:buFont typeface="+mj-lt"/>
              <a:buAutoNum type="arabicPeriod"/>
            </a:pPr>
            <a:endParaRPr lang="en-US" sz="2800" dirty="0" smtClean="0"/>
          </a:p>
          <a:p>
            <a:pPr marL="914400" lvl="1" indent="-514350">
              <a:buFont typeface="Wingdings" pitchFamily="2" charset="2"/>
              <a:buChar char="Ø"/>
            </a:pPr>
            <a:r>
              <a:rPr lang="en-US" sz="3600" dirty="0" smtClean="0"/>
              <a:t>Every Christian can see God’s wonderful blessings. </a:t>
            </a:r>
            <a:r>
              <a:rPr lang="en-US" sz="3200" dirty="0" smtClean="0"/>
              <a:t>(</a:t>
            </a:r>
            <a:r>
              <a:rPr lang="en-US" sz="3200" b="1" dirty="0" smtClean="0"/>
              <a:t>Psalm 23; 46:1; 121</a:t>
            </a:r>
            <a:r>
              <a:rPr lang="en-US" sz="3200" dirty="0" smtClean="0"/>
              <a:t>)</a:t>
            </a:r>
            <a:endParaRPr lang="en-US" sz="3600" dirty="0" smtClean="0"/>
          </a:p>
          <a:p>
            <a:pPr marL="914400" lvl="1" indent="-514350">
              <a:buFont typeface="Wingdings" pitchFamily="2" charset="2"/>
              <a:buChar char="Ø"/>
            </a:pPr>
            <a:r>
              <a:rPr lang="en-US" sz="3600" dirty="0" smtClean="0"/>
              <a:t>We must ALL thank God for ALL He has offered us…because we need HELP! </a:t>
            </a:r>
          </a:p>
          <a:p>
            <a:pPr>
              <a:buNone/>
            </a:pPr>
            <a:r>
              <a:rPr lang="en-US" sz="2800" dirty="0" smtClean="0"/>
              <a:t>    </a:t>
            </a:r>
            <a:endParaRPr lang="en-US" dirty="0">
              <a:solidFill>
                <a:schemeClr val="tx1"/>
              </a:solidFill>
            </a:endParaRPr>
          </a:p>
        </p:txBody>
      </p:sp>
      <p:sp>
        <p:nvSpPr>
          <p:cNvPr id="4" name="Rectangle 3"/>
          <p:cNvSpPr/>
          <p:nvPr/>
        </p:nvSpPr>
        <p:spPr>
          <a:xfrm>
            <a:off x="228600" y="152400"/>
            <a:ext cx="7543800" cy="830997"/>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40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Charlesworth" pitchFamily="82" charset="0"/>
              </a:rPr>
              <a:t>WORSHIP</a:t>
            </a:r>
            <a:r>
              <a:rPr lang="en-US" sz="36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Charlesworth" pitchFamily="82" charset="0"/>
              </a:rPr>
              <a:t>:</a:t>
            </a:r>
            <a:r>
              <a:rPr lang="en-US" sz="48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Charlesworth" pitchFamily="82" charset="0"/>
              </a:rPr>
              <a:t> </a:t>
            </a:r>
            <a:r>
              <a:rPr lang="en-US" sz="2000" dirty="0" smtClean="0">
                <a:ln>
                  <a:solidFill>
                    <a:schemeClr val="tx1"/>
                  </a:solidFill>
                </a:ln>
                <a:solidFill>
                  <a:schemeClr val="tx1"/>
                </a:solidFill>
                <a:latin typeface="Charlesworth" pitchFamily="82" charset="0"/>
              </a:rPr>
              <a:t>Life’s Greatest Moments</a:t>
            </a:r>
            <a:endParaRPr lang="en-US" sz="4800" b="1" cap="none" spc="50" dirty="0">
              <a:ln>
                <a:solidFill>
                  <a:schemeClr val="tx1"/>
                </a:solidFill>
              </a:ln>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Charlesworth" pitchFamily="82"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1"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1"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grpId="1"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1"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SongsOnPowerPoint_004.jpg"/>
          <p:cNvPicPr>
            <a:picLocks noChangeAspect="1"/>
          </p:cNvPicPr>
          <p:nvPr/>
        </p:nvPicPr>
        <p:blipFill>
          <a:blip r:embed="rId2" cstate="print">
            <a:lum bright="58000" contrast="-41000"/>
          </a:blip>
          <a:stretch>
            <a:fillRect/>
          </a:stretch>
        </p:blipFill>
        <p:spPr>
          <a:xfrm>
            <a:off x="0" y="0"/>
            <a:ext cx="9144000" cy="6858000"/>
          </a:xfrm>
          <a:prstGeom prst="rect">
            <a:avLst/>
          </a:prstGeom>
        </p:spPr>
      </p:pic>
      <p:sp>
        <p:nvSpPr>
          <p:cNvPr id="3" name="Subtitle 2"/>
          <p:cNvSpPr>
            <a:spLocks noGrp="1"/>
          </p:cNvSpPr>
          <p:nvPr>
            <p:ph idx="1"/>
          </p:nvPr>
        </p:nvSpPr>
        <p:spPr>
          <a:xfrm>
            <a:off x="152400" y="1295400"/>
            <a:ext cx="8839200" cy="5334000"/>
          </a:xfrm>
        </p:spPr>
        <p:txBody>
          <a:bodyPr>
            <a:normAutofit/>
          </a:bodyPr>
          <a:lstStyle/>
          <a:p>
            <a:pPr>
              <a:buNone/>
            </a:pPr>
            <a:r>
              <a:rPr lang="en-US" sz="2800" b="1" dirty="0" smtClean="0">
                <a:solidFill>
                  <a:schemeClr val="tx1"/>
                </a:solidFill>
                <a:latin typeface="Charlesworth" pitchFamily="82" charset="0"/>
              </a:rPr>
              <a:t> </a:t>
            </a:r>
            <a:r>
              <a:rPr lang="en-US" sz="3600" b="1" dirty="0" smtClean="0">
                <a:solidFill>
                  <a:schemeClr val="tx1"/>
                </a:solidFill>
              </a:rPr>
              <a:t>WORSHIP exercises… praise for God’s power! </a:t>
            </a:r>
            <a:endParaRPr lang="en-US" sz="3600" b="1" i="1" dirty="0" smtClean="0">
              <a:effectLst>
                <a:outerShdw blurRad="38100" dist="38100" dir="2700000" algn="tl">
                  <a:srgbClr val="000000">
                    <a:alpha val="43137"/>
                  </a:srgbClr>
                </a:outerShdw>
              </a:effectLst>
            </a:endParaRPr>
          </a:p>
          <a:p>
            <a:pPr marL="514350" indent="-514350">
              <a:buFont typeface="+mj-lt"/>
              <a:buAutoNum type="arabicPeriod"/>
            </a:pPr>
            <a:endParaRPr lang="en-US" sz="2800" dirty="0" smtClean="0"/>
          </a:p>
          <a:p>
            <a:pPr marL="914400" lvl="1" indent="-514350">
              <a:buFont typeface="Wingdings" pitchFamily="2" charset="2"/>
              <a:buChar char="Ø"/>
            </a:pPr>
            <a:r>
              <a:rPr lang="en-US" sz="3600" dirty="0" smtClean="0"/>
              <a:t>Every act of worship should praise God’s power!  </a:t>
            </a:r>
            <a:r>
              <a:rPr lang="en-US" sz="3200" b="1" dirty="0" smtClean="0"/>
              <a:t>(Heb.13:15; 1Pet.2:9; Isaiah 25:1; Psalm 117:148)</a:t>
            </a:r>
            <a:endParaRPr lang="en-US" sz="3600" b="1" dirty="0" smtClean="0"/>
          </a:p>
          <a:p>
            <a:pPr marL="914400" lvl="1" indent="-514350">
              <a:buFont typeface="Wingdings" pitchFamily="2" charset="2"/>
              <a:buChar char="Ø"/>
            </a:pPr>
            <a:r>
              <a:rPr lang="en-US" sz="3600" dirty="0" smtClean="0"/>
              <a:t> We often sing songs of praise, yet never “listen” to what we sing. </a:t>
            </a:r>
            <a:r>
              <a:rPr lang="en-US" sz="3200" b="1" dirty="0" smtClean="0"/>
              <a:t>(Psalm 148)</a:t>
            </a:r>
            <a:endParaRPr lang="en-US" sz="3600" b="1" dirty="0" smtClean="0"/>
          </a:p>
          <a:p>
            <a:pPr>
              <a:buNone/>
            </a:pPr>
            <a:r>
              <a:rPr lang="en-US" sz="2800" dirty="0" smtClean="0"/>
              <a:t>    </a:t>
            </a:r>
            <a:endParaRPr lang="en-US" dirty="0">
              <a:solidFill>
                <a:schemeClr val="tx1"/>
              </a:solidFill>
            </a:endParaRPr>
          </a:p>
        </p:txBody>
      </p:sp>
      <p:sp>
        <p:nvSpPr>
          <p:cNvPr id="4" name="Rectangle 3"/>
          <p:cNvSpPr/>
          <p:nvPr/>
        </p:nvSpPr>
        <p:spPr>
          <a:xfrm>
            <a:off x="228600" y="152400"/>
            <a:ext cx="7543800" cy="830997"/>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40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Charlesworth" pitchFamily="82" charset="0"/>
              </a:rPr>
              <a:t>WORSHIP</a:t>
            </a:r>
            <a:r>
              <a:rPr lang="en-US" sz="36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Charlesworth" pitchFamily="82" charset="0"/>
              </a:rPr>
              <a:t>:</a:t>
            </a:r>
            <a:r>
              <a:rPr lang="en-US" sz="48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Charlesworth" pitchFamily="82" charset="0"/>
              </a:rPr>
              <a:t> </a:t>
            </a:r>
            <a:r>
              <a:rPr lang="en-US" sz="2000" dirty="0" smtClean="0">
                <a:ln>
                  <a:solidFill>
                    <a:schemeClr val="tx1"/>
                  </a:solidFill>
                </a:ln>
                <a:solidFill>
                  <a:schemeClr val="tx1"/>
                </a:solidFill>
                <a:latin typeface="Charlesworth" pitchFamily="82" charset="0"/>
              </a:rPr>
              <a:t>Life’s Greatest Moments</a:t>
            </a:r>
            <a:endParaRPr lang="en-US" sz="4800" b="1" cap="none" spc="50" dirty="0">
              <a:ln>
                <a:solidFill>
                  <a:schemeClr val="tx1"/>
                </a:solidFill>
              </a:ln>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Charlesworth" pitchFamily="82"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8"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wipe(left)">
                                      <p:cBhvr>
                                        <p:cTn id="14" dur="2000"/>
                                        <p:tgtEl>
                                          <p:spTgt spid="3">
                                            <p:txEl>
                                              <p:pRg st="2" end="2"/>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wipe(left)">
                                      <p:cBhvr>
                                        <p:cTn id="19"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SongsOnPowerPoint_004.jpg"/>
          <p:cNvPicPr>
            <a:picLocks noChangeAspect="1"/>
          </p:cNvPicPr>
          <p:nvPr/>
        </p:nvPicPr>
        <p:blipFill>
          <a:blip r:embed="rId2" cstate="print">
            <a:lum bright="58000" contrast="-41000"/>
          </a:blip>
          <a:stretch>
            <a:fillRect/>
          </a:stretch>
        </p:blipFill>
        <p:spPr>
          <a:xfrm>
            <a:off x="0" y="0"/>
            <a:ext cx="9144000" cy="6858000"/>
          </a:xfrm>
          <a:prstGeom prst="rect">
            <a:avLst/>
          </a:prstGeom>
        </p:spPr>
      </p:pic>
      <p:sp>
        <p:nvSpPr>
          <p:cNvPr id="3" name="Subtitle 2"/>
          <p:cNvSpPr>
            <a:spLocks noGrp="1"/>
          </p:cNvSpPr>
          <p:nvPr>
            <p:ph idx="1"/>
          </p:nvPr>
        </p:nvSpPr>
        <p:spPr>
          <a:xfrm>
            <a:off x="152400" y="1295400"/>
            <a:ext cx="8839200" cy="5334000"/>
          </a:xfrm>
        </p:spPr>
        <p:txBody>
          <a:bodyPr>
            <a:normAutofit fontScale="92500" lnSpcReduction="10000"/>
          </a:bodyPr>
          <a:lstStyle/>
          <a:p>
            <a:pPr>
              <a:buNone/>
            </a:pPr>
            <a:r>
              <a:rPr lang="en-US" sz="2800" b="1" dirty="0" smtClean="0">
                <a:solidFill>
                  <a:schemeClr val="tx1"/>
                </a:solidFill>
                <a:latin typeface="Charlesworth" pitchFamily="82" charset="0"/>
              </a:rPr>
              <a:t> </a:t>
            </a:r>
            <a:r>
              <a:rPr lang="en-US" sz="3600" b="1" dirty="0" smtClean="0">
                <a:solidFill>
                  <a:schemeClr val="tx1"/>
                </a:solidFill>
              </a:rPr>
              <a:t>WORSHIP… makes personal application! </a:t>
            </a:r>
            <a:endParaRPr lang="en-US" sz="3600" b="1" i="1" dirty="0" smtClean="0">
              <a:effectLst>
                <a:outerShdw blurRad="38100" dist="38100" dir="2700000" algn="tl">
                  <a:srgbClr val="000000">
                    <a:alpha val="43137"/>
                  </a:srgbClr>
                </a:outerShdw>
              </a:effectLst>
            </a:endParaRPr>
          </a:p>
          <a:p>
            <a:pPr marL="514350" indent="-514350">
              <a:buFont typeface="+mj-lt"/>
              <a:buAutoNum type="arabicPeriod"/>
            </a:pPr>
            <a:endParaRPr lang="en-US" sz="2800" dirty="0" smtClean="0"/>
          </a:p>
          <a:p>
            <a:pPr marL="914400" lvl="1" indent="-514350">
              <a:buFont typeface="Wingdings" pitchFamily="2" charset="2"/>
              <a:buChar char="Ø"/>
            </a:pPr>
            <a:r>
              <a:rPr lang="en-US" sz="3600" dirty="0" smtClean="0"/>
              <a:t>God designed these times for us to gain strength in order to… face the situations of life… to gain strength when we’re weak  </a:t>
            </a:r>
            <a:r>
              <a:rPr lang="en-US" sz="3200" b="1" dirty="0" smtClean="0"/>
              <a:t>(1Cor.10:6-13; Eph.3:14-21; John 14:1-6)</a:t>
            </a:r>
            <a:endParaRPr lang="en-US" sz="3600" b="1" dirty="0" smtClean="0"/>
          </a:p>
          <a:p>
            <a:pPr marL="914400" lvl="1" indent="-514350">
              <a:buFont typeface="Wingdings" pitchFamily="2" charset="2"/>
              <a:buChar char="Ø"/>
            </a:pPr>
            <a:r>
              <a:rPr lang="en-US" sz="3600" dirty="0" smtClean="0"/>
              <a:t> Worshipping assemblies are designed by God to help us live a better life, NOT feel “good” about living a self-centered life. </a:t>
            </a:r>
            <a:r>
              <a:rPr lang="en-US" sz="3200" b="1" dirty="0" smtClean="0"/>
              <a:t>(Heb.10:24-25)</a:t>
            </a:r>
            <a:endParaRPr lang="en-US" sz="3600" b="1" dirty="0" smtClean="0"/>
          </a:p>
          <a:p>
            <a:pPr>
              <a:buNone/>
            </a:pPr>
            <a:r>
              <a:rPr lang="en-US" sz="2800" dirty="0" smtClean="0"/>
              <a:t>    </a:t>
            </a:r>
            <a:endParaRPr lang="en-US" dirty="0">
              <a:solidFill>
                <a:schemeClr val="tx1"/>
              </a:solidFill>
            </a:endParaRPr>
          </a:p>
        </p:txBody>
      </p:sp>
      <p:sp>
        <p:nvSpPr>
          <p:cNvPr id="4" name="Rectangle 3"/>
          <p:cNvSpPr/>
          <p:nvPr/>
        </p:nvSpPr>
        <p:spPr>
          <a:xfrm>
            <a:off x="228600" y="152400"/>
            <a:ext cx="7543800" cy="830997"/>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40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Charlesworth" pitchFamily="82" charset="0"/>
              </a:rPr>
              <a:t>WORSHIP</a:t>
            </a:r>
            <a:r>
              <a:rPr lang="en-US" sz="36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Charlesworth" pitchFamily="82" charset="0"/>
              </a:rPr>
              <a:t>:</a:t>
            </a:r>
            <a:r>
              <a:rPr lang="en-US" sz="48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Charlesworth" pitchFamily="82" charset="0"/>
              </a:rPr>
              <a:t> </a:t>
            </a:r>
            <a:r>
              <a:rPr lang="en-US" sz="2000" dirty="0" smtClean="0">
                <a:ln>
                  <a:solidFill>
                    <a:schemeClr val="tx1"/>
                  </a:solidFill>
                </a:ln>
                <a:solidFill>
                  <a:schemeClr val="tx1"/>
                </a:solidFill>
                <a:latin typeface="Charlesworth" pitchFamily="82" charset="0"/>
              </a:rPr>
              <a:t>Life’s Greatest Moments</a:t>
            </a:r>
            <a:endParaRPr lang="en-US" sz="4800" b="1" cap="none" spc="50" dirty="0">
              <a:ln>
                <a:solidFill>
                  <a:schemeClr val="tx1"/>
                </a:solidFill>
              </a:ln>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Charlesworth" pitchFamily="82"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2000"/>
                                        <p:tgtEl>
                                          <p:spTgt spid="3">
                                            <p:txEl>
                                              <p:pRg st="2" end="2"/>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SongsOnPowerPoint_004.jpg"/>
          <p:cNvPicPr>
            <a:picLocks noChangeAspect="1"/>
          </p:cNvPicPr>
          <p:nvPr/>
        </p:nvPicPr>
        <p:blipFill>
          <a:blip r:embed="rId2" cstate="print">
            <a:lum bright="58000" contrast="-41000"/>
          </a:blip>
          <a:stretch>
            <a:fillRect/>
          </a:stretch>
        </p:blipFill>
        <p:spPr>
          <a:xfrm>
            <a:off x="0" y="0"/>
            <a:ext cx="9144000" cy="6858000"/>
          </a:xfrm>
          <a:prstGeom prst="rect">
            <a:avLst/>
          </a:prstGeom>
        </p:spPr>
      </p:pic>
      <p:sp>
        <p:nvSpPr>
          <p:cNvPr id="3" name="Subtitle 2"/>
          <p:cNvSpPr>
            <a:spLocks noGrp="1"/>
          </p:cNvSpPr>
          <p:nvPr>
            <p:ph idx="1"/>
          </p:nvPr>
        </p:nvSpPr>
        <p:spPr>
          <a:xfrm>
            <a:off x="152400" y="1295400"/>
            <a:ext cx="8839200" cy="5334000"/>
          </a:xfrm>
        </p:spPr>
        <p:txBody>
          <a:bodyPr>
            <a:normAutofit/>
          </a:bodyPr>
          <a:lstStyle/>
          <a:p>
            <a:pPr>
              <a:buNone/>
            </a:pPr>
            <a:r>
              <a:rPr lang="en-US" sz="2800" b="1" dirty="0" smtClean="0">
                <a:solidFill>
                  <a:schemeClr val="tx1"/>
                </a:solidFill>
                <a:latin typeface="Charlesworth" pitchFamily="82" charset="0"/>
              </a:rPr>
              <a:t> </a:t>
            </a:r>
            <a:r>
              <a:rPr lang="en-US" sz="3600" b="1" dirty="0" smtClean="0">
                <a:solidFill>
                  <a:schemeClr val="tx1"/>
                </a:solidFill>
              </a:rPr>
              <a:t>WORSHIP… </a:t>
            </a:r>
            <a:r>
              <a:rPr lang="en-US" b="1" dirty="0" smtClean="0">
                <a:solidFill>
                  <a:schemeClr val="tx1"/>
                </a:solidFill>
              </a:rPr>
              <a:t>prods us to rededicate &amp; recommit! </a:t>
            </a:r>
            <a:endParaRPr lang="en-US" sz="3600" b="1" i="1" dirty="0" smtClean="0">
              <a:effectLst>
                <a:outerShdw blurRad="38100" dist="38100" dir="2700000" algn="tl">
                  <a:srgbClr val="000000">
                    <a:alpha val="43137"/>
                  </a:srgbClr>
                </a:outerShdw>
              </a:effectLst>
            </a:endParaRPr>
          </a:p>
          <a:p>
            <a:pPr marL="514350" indent="-514350">
              <a:buFont typeface="+mj-lt"/>
              <a:buAutoNum type="arabicPeriod"/>
            </a:pPr>
            <a:endParaRPr lang="en-US" sz="2800" dirty="0" smtClean="0"/>
          </a:p>
          <a:p>
            <a:pPr marL="914400" lvl="1" indent="-514350">
              <a:buFont typeface="Wingdings" pitchFamily="2" charset="2"/>
              <a:buChar char="Ø"/>
            </a:pPr>
            <a:r>
              <a:rPr lang="en-US" sz="3600" dirty="0" smtClean="0"/>
              <a:t>How will we respond? </a:t>
            </a:r>
          </a:p>
          <a:p>
            <a:pPr marL="914400" lvl="1" indent="-514350">
              <a:buFont typeface="Wingdings" pitchFamily="2" charset="2"/>
              <a:buChar char="Ø"/>
            </a:pPr>
            <a:r>
              <a:rPr lang="en-US" sz="3600" dirty="0" smtClean="0"/>
              <a:t>Many desire nothing &amp; and get nothing </a:t>
            </a:r>
            <a:endParaRPr lang="en-US" sz="3600" b="1" dirty="0" smtClean="0"/>
          </a:p>
          <a:p>
            <a:pPr>
              <a:buNone/>
            </a:pPr>
            <a:r>
              <a:rPr lang="en-US" sz="2800" dirty="0" smtClean="0"/>
              <a:t>    </a:t>
            </a:r>
            <a:endParaRPr lang="en-US" dirty="0">
              <a:solidFill>
                <a:schemeClr val="tx1"/>
              </a:solidFill>
            </a:endParaRPr>
          </a:p>
        </p:txBody>
      </p:sp>
      <p:sp>
        <p:nvSpPr>
          <p:cNvPr id="4" name="Rectangle 3"/>
          <p:cNvSpPr/>
          <p:nvPr/>
        </p:nvSpPr>
        <p:spPr>
          <a:xfrm>
            <a:off x="228600" y="152400"/>
            <a:ext cx="7543800" cy="830997"/>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40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Charlesworth" pitchFamily="82" charset="0"/>
              </a:rPr>
              <a:t>WORSHIP</a:t>
            </a:r>
            <a:r>
              <a:rPr lang="en-US" sz="36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Charlesworth" pitchFamily="82" charset="0"/>
              </a:rPr>
              <a:t>:</a:t>
            </a:r>
            <a:r>
              <a:rPr lang="en-US" sz="48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Charlesworth" pitchFamily="82" charset="0"/>
              </a:rPr>
              <a:t> </a:t>
            </a:r>
            <a:r>
              <a:rPr lang="en-US" sz="2000" dirty="0" smtClean="0">
                <a:ln>
                  <a:solidFill>
                    <a:schemeClr val="tx1"/>
                  </a:solidFill>
                </a:ln>
                <a:solidFill>
                  <a:schemeClr val="tx1"/>
                </a:solidFill>
                <a:latin typeface="Charlesworth" pitchFamily="82" charset="0"/>
              </a:rPr>
              <a:t>Life’s Greatest Moments</a:t>
            </a:r>
            <a:endParaRPr lang="en-US" sz="4800" b="1" cap="none" spc="50" dirty="0">
              <a:ln>
                <a:solidFill>
                  <a:schemeClr val="tx1"/>
                </a:solidFill>
              </a:ln>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Charlesworth" pitchFamily="82"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SongsOnPowerPoint_004.jpg"/>
          <p:cNvPicPr>
            <a:picLocks noChangeAspect="1"/>
          </p:cNvPicPr>
          <p:nvPr/>
        </p:nvPicPr>
        <p:blipFill>
          <a:blip r:embed="rId2" cstate="print">
            <a:lum bright="44000" contrast="-41000"/>
          </a:blip>
          <a:stretch>
            <a:fillRect/>
          </a:stretch>
        </p:blipFill>
        <p:spPr>
          <a:xfrm>
            <a:off x="0" y="0"/>
            <a:ext cx="9144000" cy="6858000"/>
          </a:xfrm>
          <a:prstGeom prst="rect">
            <a:avLst/>
          </a:prstGeom>
        </p:spPr>
      </p:pic>
      <p:sp>
        <p:nvSpPr>
          <p:cNvPr id="3" name="Subtitle 2"/>
          <p:cNvSpPr>
            <a:spLocks noGrp="1"/>
          </p:cNvSpPr>
          <p:nvPr>
            <p:ph type="subTitle" idx="1"/>
          </p:nvPr>
        </p:nvSpPr>
        <p:spPr>
          <a:xfrm>
            <a:off x="533400" y="1828800"/>
            <a:ext cx="8229600" cy="838200"/>
          </a:xfrm>
        </p:spPr>
        <p:txBody>
          <a:bodyPr>
            <a:normAutofit/>
          </a:bodyPr>
          <a:lstStyle/>
          <a:p>
            <a:r>
              <a:rPr lang="en-US" sz="4000" b="1" dirty="0" smtClean="0">
                <a:solidFill>
                  <a:schemeClr val="tx1"/>
                </a:solidFill>
                <a:latin typeface="Charlesworth" pitchFamily="82" charset="0"/>
              </a:rPr>
              <a:t>Life’s Greatest Moments</a:t>
            </a:r>
            <a:endParaRPr lang="en-US" sz="4000" b="1" dirty="0">
              <a:solidFill>
                <a:schemeClr val="tx1"/>
              </a:solidFill>
              <a:latin typeface="Charlesworth" pitchFamily="82" charset="0"/>
            </a:endParaRPr>
          </a:p>
        </p:txBody>
      </p:sp>
      <p:sp>
        <p:nvSpPr>
          <p:cNvPr id="4" name="Rectangle 3"/>
          <p:cNvSpPr/>
          <p:nvPr/>
        </p:nvSpPr>
        <p:spPr>
          <a:xfrm>
            <a:off x="457200" y="609600"/>
            <a:ext cx="6562310" cy="144655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88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Charlesworth" pitchFamily="82" charset="0"/>
              </a:rPr>
              <a:t>WORSHIP</a:t>
            </a:r>
            <a:r>
              <a:rPr lang="en-US" sz="80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Charlesworth" pitchFamily="82" charset="0"/>
              </a:rPr>
              <a:t>:</a:t>
            </a:r>
            <a:endParaRPr lang="en-US" sz="80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Charlesworth" pitchFamily="82" charset="0"/>
            </a:endParaRPr>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144</TotalTime>
  <Words>420</Words>
  <Application>Microsoft Office PowerPoint</Application>
  <PresentationFormat>On-screen Show (4:3)</PresentationFormat>
  <Paragraphs>58</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Slide 1</vt:lpstr>
      <vt:lpstr>Slide 2</vt:lpstr>
      <vt:lpstr>Slide 3</vt:lpstr>
      <vt:lpstr>Slide 4</vt:lpstr>
      <vt:lpstr>Slide 5</vt:lpstr>
      <vt:lpstr>Slide 6</vt:lpstr>
      <vt:lpstr>Slide 7</vt:lpstr>
      <vt:lpstr>Slide 8</vt:lpstr>
      <vt:lpstr>Slide 9</vt:lpstr>
    </vt:vector>
  </TitlesOfParts>
  <Company>McEwen Church of Christ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Owner</dc:creator>
  <cp:lastModifiedBy>Owner</cp:lastModifiedBy>
  <cp:revision>15</cp:revision>
  <dcterms:created xsi:type="dcterms:W3CDTF">2010-01-27T20:15:39Z</dcterms:created>
  <dcterms:modified xsi:type="dcterms:W3CDTF">2010-01-27T22:40:29Z</dcterms:modified>
</cp:coreProperties>
</file>